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906000"/>
  <p:notesSz cx="6858000" cy="9144000"/>
  <p:embeddedFontLst>
    <p:embeddedFont>
      <p:font typeface="Abril Fatface"/>
      <p:regular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1" roundtripDataSignature="AMtx7mi4/BJX3CxCwn/nTRE08Q6hdLCM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858ADBC-EF88-43DC-832F-B5FE826BA60C}">
  <a:tblStyle styleId="{3858ADBC-EF88-43DC-832F-B5FE826BA60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brilFatface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/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6"/>
          <p:cNvSpPr txBox="1"/>
          <p:nvPr>
            <p:ph idx="1" type="subTitle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6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6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6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5"/>
          <p:cNvSpPr txBox="1"/>
          <p:nvPr>
            <p:ph idx="1" type="body"/>
          </p:nvPr>
        </p:nvSpPr>
        <p:spPr>
          <a:xfrm rot="5400000">
            <a:off x="2777332" y="-270668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5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5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5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/>
          <p:nvPr>
            <p:ph type="title"/>
          </p:nvPr>
        </p:nvSpPr>
        <p:spPr>
          <a:xfrm rot="5400000">
            <a:off x="5251054" y="2203054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6"/>
          <p:cNvSpPr txBox="1"/>
          <p:nvPr>
            <p:ph idx="1" type="body"/>
          </p:nvPr>
        </p:nvSpPr>
        <p:spPr>
          <a:xfrm rot="5400000">
            <a:off x="917179" y="128984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6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6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6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" type="body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idx="1" type="body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8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9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9"/>
          <p:cNvSpPr txBox="1"/>
          <p:nvPr>
            <p:ph idx="1" type="body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9"/>
          <p:cNvSpPr txBox="1"/>
          <p:nvPr>
            <p:ph idx="2" type="body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0"/>
          <p:cNvSpPr txBox="1"/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1" type="body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0"/>
          <p:cNvSpPr txBox="1"/>
          <p:nvPr>
            <p:ph idx="2" type="body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0"/>
          <p:cNvSpPr txBox="1"/>
          <p:nvPr>
            <p:ph idx="3" type="body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0"/>
          <p:cNvSpPr txBox="1"/>
          <p:nvPr>
            <p:ph idx="4" type="body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0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1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1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2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/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3"/>
          <p:cNvSpPr txBox="1"/>
          <p:nvPr>
            <p:ph idx="1" type="body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3"/>
          <p:cNvSpPr txBox="1"/>
          <p:nvPr>
            <p:ph idx="2" type="body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3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3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3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/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4"/>
          <p:cNvSpPr/>
          <p:nvPr>
            <p:ph idx="2" type="pic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4"/>
          <p:cNvSpPr txBox="1"/>
          <p:nvPr>
            <p:ph idx="1" type="body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4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4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/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5"/>
          <p:cNvSpPr txBox="1"/>
          <p:nvPr>
            <p:ph idx="1" type="body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5"/>
          <p:cNvSpPr txBox="1"/>
          <p:nvPr>
            <p:ph idx="10" type="dt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5"/>
          <p:cNvSpPr txBox="1"/>
          <p:nvPr>
            <p:ph idx="11" type="ftr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5"/>
          <p:cNvSpPr txBox="1"/>
          <p:nvPr>
            <p:ph idx="12" type="sldNum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A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999804" y="-876344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AU"/>
              <a:t>Heredity Notes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238250" y="1617895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1475" lvl="0" marL="37147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AU"/>
              <a:t>Variation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arenR"/>
            </a:pPr>
            <a:r>
              <a:rPr lang="en-AU"/>
              <a:t>Sexual reproduction (meiosis &amp; fertilization)</a:t>
            </a:r>
            <a:endParaRPr/>
          </a:p>
          <a:p>
            <a:pPr indent="-457200" lvl="1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AutoNum type="alphaLcParenR"/>
            </a:pPr>
            <a:r>
              <a:rPr lang="en-AU"/>
              <a:t>Mutation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403903" y="3024275"/>
            <a:ext cx="9366821" cy="3416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AU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&amp; Activities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BIOLOGY WA UNITS 3&amp;4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Chapter 4 Variation and Mutation pg. 91-110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4.4 pg. 95 Q 1-5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4.5 pg. 97 Q 1-5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4.6a pg. 100 Q 1-4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4.6b pg. 107 Q 1-8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4.7 pg. 110 Q 1-5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BIOZONE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Activity Number: 166, 170, 172, 175, 176, 177, 178,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10"/>
          <p:cNvGrpSpPr/>
          <p:nvPr/>
        </p:nvGrpSpPr>
        <p:grpSpPr>
          <a:xfrm>
            <a:off x="154112" y="289368"/>
            <a:ext cx="9608182" cy="6419658"/>
            <a:chOff x="154112" y="1191802"/>
            <a:chExt cx="9608182" cy="5517223"/>
          </a:xfrm>
        </p:grpSpPr>
        <p:cxnSp>
          <p:nvCxnSpPr>
            <p:cNvPr id="253" name="Google Shape;253;p10"/>
            <p:cNvCxnSpPr/>
            <p:nvPr/>
          </p:nvCxnSpPr>
          <p:spPr>
            <a:xfrm>
              <a:off x="2838694" y="1191802"/>
              <a:ext cx="0" cy="551722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54" name="Google Shape;254;p10"/>
            <p:cNvCxnSpPr/>
            <p:nvPr/>
          </p:nvCxnSpPr>
          <p:spPr>
            <a:xfrm>
              <a:off x="154112" y="3398178"/>
              <a:ext cx="9608182" cy="74488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55" name="Google Shape;255;p10"/>
          <p:cNvSpPr txBox="1"/>
          <p:nvPr/>
        </p:nvSpPr>
        <p:spPr>
          <a:xfrm>
            <a:off x="516770" y="1321755"/>
            <a:ext cx="195926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15: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Chromosome mutations?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10"/>
          <p:cNvSpPr txBox="1"/>
          <p:nvPr/>
        </p:nvSpPr>
        <p:spPr>
          <a:xfrm>
            <a:off x="516770" y="3547515"/>
            <a:ext cx="195926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16: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Describe the terms monoploidy, aneuploidy and polyploidy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1" name="Google Shape;261;p11"/>
          <p:cNvCxnSpPr/>
          <p:nvPr/>
        </p:nvCxnSpPr>
        <p:spPr>
          <a:xfrm>
            <a:off x="2838694" y="289368"/>
            <a:ext cx="0" cy="64196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62" name="Google Shape;262;p11"/>
          <p:cNvSpPr txBox="1"/>
          <p:nvPr/>
        </p:nvSpPr>
        <p:spPr>
          <a:xfrm>
            <a:off x="444851" y="1230101"/>
            <a:ext cx="195926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17: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Describe non-disjunction and how it can lead to aneuploidy or polyploidy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3" name="Google Shape;263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22709" y="289368"/>
            <a:ext cx="4027231" cy="19330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8" name="Google Shape;268;p12"/>
          <p:cNvCxnSpPr/>
          <p:nvPr/>
        </p:nvCxnSpPr>
        <p:spPr>
          <a:xfrm>
            <a:off x="2838694" y="289368"/>
            <a:ext cx="0" cy="64196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69" name="Google Shape;269;p12"/>
          <p:cNvPicPr preferRelativeResize="0"/>
          <p:nvPr/>
        </p:nvPicPr>
        <p:blipFill rotWithShape="1">
          <a:blip r:embed="rId3">
            <a:alphaModFix/>
          </a:blip>
          <a:srcRect b="17345" l="11441" r="11100" t="27868"/>
          <a:stretch/>
        </p:blipFill>
        <p:spPr>
          <a:xfrm>
            <a:off x="4562478" y="2208942"/>
            <a:ext cx="3913441" cy="1956721"/>
          </a:xfrm>
          <a:prstGeom prst="rect">
            <a:avLst/>
          </a:prstGeom>
          <a:noFill/>
          <a:ln>
            <a:noFill/>
          </a:ln>
        </p:spPr>
      </p:pic>
      <p:sp>
        <p:nvSpPr>
          <p:cNvPr id="270" name="Google Shape;270;p12"/>
          <p:cNvSpPr txBox="1"/>
          <p:nvPr/>
        </p:nvSpPr>
        <p:spPr>
          <a:xfrm>
            <a:off x="6133672" y="4469262"/>
            <a:ext cx="3678147" cy="2308324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1" name="Google Shape;271;p12"/>
          <p:cNvCxnSpPr/>
          <p:nvPr/>
        </p:nvCxnSpPr>
        <p:spPr>
          <a:xfrm>
            <a:off x="6846761" y="4018782"/>
            <a:ext cx="383383" cy="400691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72" name="Google Shape;272;p12"/>
          <p:cNvCxnSpPr/>
          <p:nvPr/>
        </p:nvCxnSpPr>
        <p:spPr>
          <a:xfrm flipH="1" rot="10800000">
            <a:off x="6538385" y="2011936"/>
            <a:ext cx="191691" cy="34761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3" name="Google Shape;273;p12"/>
          <p:cNvSpPr txBox="1"/>
          <p:nvPr/>
        </p:nvSpPr>
        <p:spPr>
          <a:xfrm>
            <a:off x="6267235" y="177393"/>
            <a:ext cx="3422379" cy="1754326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12"/>
          <p:cNvSpPr/>
          <p:nvPr/>
        </p:nvSpPr>
        <p:spPr>
          <a:xfrm>
            <a:off x="8414275" y="2364514"/>
            <a:ext cx="442050" cy="1604479"/>
          </a:xfrm>
          <a:prstGeom prst="righ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12"/>
          <p:cNvSpPr txBox="1"/>
          <p:nvPr/>
        </p:nvSpPr>
        <p:spPr>
          <a:xfrm>
            <a:off x="8989888" y="2323418"/>
            <a:ext cx="821932" cy="1704052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6" name="Google Shape;276;p12"/>
          <p:cNvCxnSpPr/>
          <p:nvPr/>
        </p:nvCxnSpPr>
        <p:spPr>
          <a:xfrm flipH="1">
            <a:off x="4718834" y="3659312"/>
            <a:ext cx="459965" cy="506351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7" name="Google Shape;277;p12"/>
          <p:cNvSpPr txBox="1"/>
          <p:nvPr/>
        </p:nvSpPr>
        <p:spPr>
          <a:xfrm>
            <a:off x="2972258" y="177393"/>
            <a:ext cx="3161414" cy="2031325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78" name="Google Shape;278;p12"/>
          <p:cNvCxnSpPr/>
          <p:nvPr/>
        </p:nvCxnSpPr>
        <p:spPr>
          <a:xfrm rot="10800000">
            <a:off x="4304005" y="2268878"/>
            <a:ext cx="414829" cy="49487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79" name="Google Shape;279;p12"/>
          <p:cNvSpPr txBox="1"/>
          <p:nvPr/>
        </p:nvSpPr>
        <p:spPr>
          <a:xfrm>
            <a:off x="2838694" y="4188863"/>
            <a:ext cx="2965404" cy="2585323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12"/>
          <p:cNvSpPr txBox="1"/>
          <p:nvPr/>
        </p:nvSpPr>
        <p:spPr>
          <a:xfrm>
            <a:off x="444851" y="1230101"/>
            <a:ext cx="195926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18: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Describe how Genetic variation can be caused by changes to chromosome structure 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5" name="Google Shape;285;p13"/>
          <p:cNvCxnSpPr/>
          <p:nvPr/>
        </p:nvCxnSpPr>
        <p:spPr>
          <a:xfrm>
            <a:off x="2838694" y="289368"/>
            <a:ext cx="0" cy="64196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86" name="Google Shape;286;p13"/>
          <p:cNvSpPr txBox="1"/>
          <p:nvPr/>
        </p:nvSpPr>
        <p:spPr>
          <a:xfrm>
            <a:off x="444851" y="1230101"/>
            <a:ext cx="195926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19: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Describe how genetic variation can occur in asexually reproducing prokaryotes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Left: plasmid taken up by transformation.&#10;&#10;Right: linear DNA fragment taken up by transformation and swapped into the bacterial chromosome by homologous recombination." id="287" name="Google Shape;28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93294" y="289369"/>
            <a:ext cx="1681537" cy="21246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. An F+ donor cell contains its chromosomal DNA and  an F plasmid. It has a rodlike pilus. A recipient F- cell has only a chromosome and no F plasmid.&#10;&#10;2. The donor cell uses its pilus to attach to the recipient cell, and the two cells are pulled together.&#10;&#10;3. A channel forms between the cytoplasms of the two cells, and a single strand of the F plasmid is fed through. &#10;&#10;4. Both of the cells now have an F plasmid and are F+. The former recipient cell is now a new donor and can form a pilus." id="288" name="Google Shape;28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33211" y="3656716"/>
            <a:ext cx="3536091" cy="29119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4"/>
          <p:cNvSpPr txBox="1"/>
          <p:nvPr/>
        </p:nvSpPr>
        <p:spPr>
          <a:xfrm>
            <a:off x="-1017142" y="133832"/>
            <a:ext cx="363705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Sum it up! </a:t>
            </a:r>
            <a:endParaRPr/>
          </a:p>
        </p:txBody>
      </p:sp>
      <p:sp>
        <p:nvSpPr>
          <p:cNvPr id="294" name="Google Shape;294;p14"/>
          <p:cNvSpPr txBox="1"/>
          <p:nvPr/>
        </p:nvSpPr>
        <p:spPr>
          <a:xfrm>
            <a:off x="1304816" y="133832"/>
            <a:ext cx="827069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Draw a mind map summarizing how sexual reproduction &amp; mutations increase genetic variation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2"/>
          <p:cNvGrpSpPr/>
          <p:nvPr/>
        </p:nvGrpSpPr>
        <p:grpSpPr>
          <a:xfrm>
            <a:off x="154112" y="493479"/>
            <a:ext cx="9608182" cy="6381495"/>
            <a:chOff x="154112" y="358352"/>
            <a:chExt cx="9608182" cy="6381495"/>
          </a:xfrm>
        </p:grpSpPr>
        <p:sp>
          <p:nvSpPr>
            <p:cNvPr id="92" name="Google Shape;92;p2"/>
            <p:cNvSpPr txBox="1"/>
            <p:nvPr/>
          </p:nvSpPr>
          <p:spPr>
            <a:xfrm>
              <a:off x="281785" y="358352"/>
              <a:ext cx="2978150" cy="78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AU" sz="4500">
                  <a:latin typeface="Abril Fatface"/>
                  <a:ea typeface="Abril Fatface"/>
                  <a:cs typeface="Abril Fatface"/>
                  <a:sym typeface="Abril Fatface"/>
                </a:rPr>
                <a:t>Heredity</a:t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93" name="Google Shape;93;p2"/>
            <p:cNvCxnSpPr/>
            <p:nvPr/>
          </p:nvCxnSpPr>
          <p:spPr>
            <a:xfrm>
              <a:off x="2838694" y="1600337"/>
              <a:ext cx="0" cy="5139510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4" name="Google Shape;94;p2"/>
            <p:cNvCxnSpPr/>
            <p:nvPr/>
          </p:nvCxnSpPr>
          <p:spPr>
            <a:xfrm>
              <a:off x="154112" y="4346252"/>
              <a:ext cx="9608182" cy="74488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95" name="Google Shape;95;p2"/>
          <p:cNvSpPr txBox="1"/>
          <p:nvPr>
            <p:ph type="title"/>
          </p:nvPr>
        </p:nvSpPr>
        <p:spPr>
          <a:xfrm>
            <a:off x="567561" y="4068650"/>
            <a:ext cx="185422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br>
              <a:rPr b="1" lang="en-AU" sz="1200"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latin typeface="Calibri"/>
                <a:ea typeface="Calibri"/>
                <a:cs typeface="Calibri"/>
                <a:sym typeface="Calibri"/>
              </a:rPr>
            </a:br>
            <a:endParaRPr b="1" sz="1200"/>
          </a:p>
        </p:txBody>
      </p:sp>
      <p:sp>
        <p:nvSpPr>
          <p:cNvPr id="96" name="Google Shape;96;p2"/>
          <p:cNvSpPr txBox="1"/>
          <p:nvPr/>
        </p:nvSpPr>
        <p:spPr>
          <a:xfrm>
            <a:off x="423817" y="1655339"/>
            <a:ext cx="2141715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roid Sans Mono"/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1:</a:t>
            </a:r>
            <a:br>
              <a:rPr b="1"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b="1"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main mechanisms for genotypic and phenotypic variation?</a:t>
            </a:r>
            <a:endParaRPr b="1" sz="1200"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7" name="Google Shape;97;p2"/>
          <p:cNvGrpSpPr/>
          <p:nvPr/>
        </p:nvGrpSpPr>
        <p:grpSpPr>
          <a:xfrm>
            <a:off x="3125191" y="127752"/>
            <a:ext cx="6637103" cy="1498863"/>
            <a:chOff x="933450" y="4648200"/>
            <a:chExt cx="7600950" cy="1648561"/>
          </a:xfrm>
        </p:grpSpPr>
        <p:grpSp>
          <p:nvGrpSpPr>
            <p:cNvPr id="98" name="Google Shape;98;p2"/>
            <p:cNvGrpSpPr/>
            <p:nvPr/>
          </p:nvGrpSpPr>
          <p:grpSpPr>
            <a:xfrm>
              <a:off x="933450" y="4648200"/>
              <a:ext cx="7600950" cy="1648561"/>
              <a:chOff x="933450" y="4648200"/>
              <a:chExt cx="7600950" cy="1648561"/>
            </a:xfrm>
          </p:grpSpPr>
          <p:sp>
            <p:nvSpPr>
              <p:cNvPr id="99" name="Google Shape;99;p2"/>
              <p:cNvSpPr txBox="1"/>
              <p:nvPr/>
            </p:nvSpPr>
            <p:spPr>
              <a:xfrm>
                <a:off x="933450" y="4648200"/>
                <a:ext cx="7600950" cy="1334551"/>
              </a:xfrm>
              <a:prstGeom prst="rect">
                <a:avLst/>
              </a:prstGeom>
              <a:solidFill>
                <a:srgbClr val="D8D8D8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24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 </a:t>
                </a:r>
                <a:endParaRPr/>
              </a:p>
            </p:txBody>
          </p:sp>
          <p:sp>
            <p:nvSpPr>
              <p:cNvPr id="100" name="Google Shape;100;p2"/>
              <p:cNvSpPr txBox="1"/>
              <p:nvPr/>
            </p:nvSpPr>
            <p:spPr>
              <a:xfrm>
                <a:off x="2310396" y="4655199"/>
                <a:ext cx="6204954" cy="16415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12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Variations in genotype of offspring arise as a result of the processes of meiosis, including crossing over &amp; random assortment of chromosomes, and fertilisation, as well as a result of mutations</a:t>
                </a:r>
                <a:endParaRPr/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AU" sz="12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Explain how sexual reproduction and mutations result in variation in genotype of offspring</a:t>
                </a:r>
                <a:endParaRPr b="1" sz="12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1" name="Google Shape;101;p2"/>
            <p:cNvSpPr txBox="1"/>
            <p:nvPr/>
          </p:nvSpPr>
          <p:spPr>
            <a:xfrm>
              <a:off x="979388" y="4825672"/>
              <a:ext cx="2181917" cy="2622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AU" sz="1400">
                  <a:solidFill>
                    <a:srgbClr val="FFFFFF"/>
                  </a:solidFill>
                  <a:latin typeface="Droid Sans Mono"/>
                  <a:ea typeface="Droid Sans Mono"/>
                  <a:cs typeface="Droid Sans Mono"/>
                  <a:sym typeface="Droid Sans Mono"/>
                </a:rPr>
                <a:t>Syllabus:</a:t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2" name="Google Shape;102;p2"/>
          <p:cNvSpPr txBox="1"/>
          <p:nvPr/>
        </p:nvSpPr>
        <p:spPr>
          <a:xfrm>
            <a:off x="3161827" y="710797"/>
            <a:ext cx="1165704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400">
                <a:solidFill>
                  <a:srgbClr val="FFFF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Essential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400">
                <a:solidFill>
                  <a:srgbClr val="FFFFFF"/>
                </a:solidFill>
                <a:latin typeface="Droid Sans Mono"/>
                <a:ea typeface="Droid Sans Mono"/>
                <a:cs typeface="Droid Sans Mono"/>
                <a:sym typeface="Droid Sans Mono"/>
              </a:rPr>
              <a:t>Question: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299220" y="5313047"/>
            <a:ext cx="217478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roid Sans Mono"/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2: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how sexual reproduction increases to genetic variation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Calibri"/>
              <a:buNone/>
            </a:pP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4" name="Google Shape;104;p2"/>
          <p:cNvGrpSpPr/>
          <p:nvPr/>
        </p:nvGrpSpPr>
        <p:grpSpPr>
          <a:xfrm>
            <a:off x="2742342" y="1213920"/>
            <a:ext cx="7402424" cy="3203970"/>
            <a:chOff x="1136492" y="1624014"/>
            <a:chExt cx="9979340" cy="4689474"/>
          </a:xfrm>
        </p:grpSpPr>
        <p:sp>
          <p:nvSpPr>
            <p:cNvPr id="105" name="Google Shape;105;p2"/>
            <p:cNvSpPr/>
            <p:nvPr/>
          </p:nvSpPr>
          <p:spPr>
            <a:xfrm>
              <a:off x="7096124" y="4360608"/>
              <a:ext cx="4019708" cy="1060608"/>
            </a:xfrm>
            <a:prstGeom prst="roundRect">
              <a:avLst>
                <a:gd fmla="val 16667" name="adj"/>
              </a:avLst>
            </a:prstGeom>
            <a:solidFill>
              <a:srgbClr val="FAF9F9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6" name="Google Shape;106;p2"/>
            <p:cNvGrpSpPr/>
            <p:nvPr/>
          </p:nvGrpSpPr>
          <p:grpSpPr>
            <a:xfrm>
              <a:off x="4751388" y="3376614"/>
              <a:ext cx="2667000" cy="433387"/>
              <a:chOff x="2971800" y="3399974"/>
              <a:chExt cx="2667000" cy="433590"/>
            </a:xfrm>
          </p:grpSpPr>
          <p:sp>
            <p:nvSpPr>
              <p:cNvPr id="107" name="Google Shape;107;p2"/>
              <p:cNvSpPr/>
              <p:nvPr/>
            </p:nvSpPr>
            <p:spPr>
              <a:xfrm>
                <a:off x="2971800" y="3399974"/>
                <a:ext cx="2667000" cy="433590"/>
              </a:xfrm>
              <a:prstGeom prst="roundRect">
                <a:avLst>
                  <a:gd fmla="val 16667" name="adj"/>
                </a:avLst>
              </a:prstGeom>
              <a:solidFill>
                <a:srgbClr val="FAF9F9"/>
              </a:solidFill>
              <a:ln cap="flat" cmpd="sng" w="1905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" name="Google Shape;108;p2"/>
              <p:cNvSpPr txBox="1"/>
              <p:nvPr/>
            </p:nvSpPr>
            <p:spPr>
              <a:xfrm>
                <a:off x="3052618" y="3435050"/>
                <a:ext cx="2509982" cy="2771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AU" sz="1200">
                    <a:solidFill>
                      <a:schemeClr val="accent1"/>
                    </a:solidFill>
                    <a:latin typeface="Arial"/>
                    <a:ea typeface="Arial"/>
                    <a:cs typeface="Arial"/>
                    <a:sym typeface="Arial"/>
                  </a:rPr>
                  <a:t>Change in genotype</a:t>
                </a:r>
                <a:endParaRPr/>
              </a:p>
            </p:txBody>
          </p:sp>
        </p:grpSp>
        <p:grpSp>
          <p:nvGrpSpPr>
            <p:cNvPr id="109" name="Google Shape;109;p2"/>
            <p:cNvGrpSpPr/>
            <p:nvPr/>
          </p:nvGrpSpPr>
          <p:grpSpPr>
            <a:xfrm>
              <a:off x="4767263" y="5880100"/>
              <a:ext cx="2667000" cy="433388"/>
              <a:chOff x="2971800" y="3909810"/>
              <a:chExt cx="2667000" cy="433590"/>
            </a:xfrm>
          </p:grpSpPr>
          <p:sp>
            <p:nvSpPr>
              <p:cNvPr id="110" name="Google Shape;110;p2"/>
              <p:cNvSpPr/>
              <p:nvPr/>
            </p:nvSpPr>
            <p:spPr>
              <a:xfrm>
                <a:off x="2971800" y="3909810"/>
                <a:ext cx="2667000" cy="433590"/>
              </a:xfrm>
              <a:prstGeom prst="roundRect">
                <a:avLst>
                  <a:gd fmla="val 16667" name="adj"/>
                </a:avLst>
              </a:prstGeom>
              <a:solidFill>
                <a:srgbClr val="FAF9F9"/>
              </a:solidFill>
              <a:ln cap="flat" cmpd="sng" w="1905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" name="Google Shape;111;p2"/>
              <p:cNvSpPr txBox="1"/>
              <p:nvPr/>
            </p:nvSpPr>
            <p:spPr>
              <a:xfrm>
                <a:off x="2971800" y="3937769"/>
                <a:ext cx="2667000" cy="27712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AU" sz="1200">
                    <a:solidFill>
                      <a:schemeClr val="accent1"/>
                    </a:solidFill>
                    <a:latin typeface="Arial"/>
                    <a:ea typeface="Arial"/>
                    <a:cs typeface="Arial"/>
                    <a:sym typeface="Arial"/>
                  </a:rPr>
                  <a:t>Change in phenotype</a:t>
                </a:r>
                <a:endParaRPr/>
              </a:p>
            </p:txBody>
          </p:sp>
        </p:grpSp>
        <p:sp>
          <p:nvSpPr>
            <p:cNvPr id="112" name="Google Shape;112;p2"/>
            <p:cNvSpPr/>
            <p:nvPr/>
          </p:nvSpPr>
          <p:spPr>
            <a:xfrm>
              <a:off x="1136492" y="4513752"/>
              <a:ext cx="4333240" cy="1082185"/>
            </a:xfrm>
            <a:prstGeom prst="roundRect">
              <a:avLst>
                <a:gd fmla="val 16667" name="adj"/>
              </a:avLst>
            </a:prstGeom>
            <a:solidFill>
              <a:srgbClr val="FAF9F9"/>
            </a:solidFill>
            <a:ln cap="flat" cmpd="sng" w="1905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3" name="Google Shape;113;p2"/>
            <p:cNvGrpSpPr/>
            <p:nvPr/>
          </p:nvGrpSpPr>
          <p:grpSpPr>
            <a:xfrm>
              <a:off x="4762500" y="4116389"/>
              <a:ext cx="2667000" cy="433387"/>
              <a:chOff x="2971800" y="3909810"/>
              <a:chExt cx="2667000" cy="433590"/>
            </a:xfrm>
          </p:grpSpPr>
          <p:sp>
            <p:nvSpPr>
              <p:cNvPr id="114" name="Google Shape;114;p2"/>
              <p:cNvSpPr/>
              <p:nvPr/>
            </p:nvSpPr>
            <p:spPr>
              <a:xfrm>
                <a:off x="2971800" y="3909810"/>
                <a:ext cx="2667000" cy="433590"/>
              </a:xfrm>
              <a:prstGeom prst="roundRect">
                <a:avLst>
                  <a:gd fmla="val 16667" name="adj"/>
                </a:avLst>
              </a:prstGeom>
              <a:solidFill>
                <a:srgbClr val="FAF9F9"/>
              </a:solidFill>
              <a:ln cap="flat" cmpd="sng" w="1905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5" name="Google Shape;115;p2"/>
              <p:cNvSpPr txBox="1"/>
              <p:nvPr/>
            </p:nvSpPr>
            <p:spPr>
              <a:xfrm>
                <a:off x="2971800" y="3937769"/>
                <a:ext cx="2667000" cy="2771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AU" sz="1200">
                    <a:solidFill>
                      <a:schemeClr val="accent1"/>
                    </a:solidFill>
                    <a:latin typeface="Arial"/>
                    <a:ea typeface="Arial"/>
                    <a:cs typeface="Arial"/>
                    <a:sym typeface="Arial"/>
                  </a:rPr>
                  <a:t>Environmental</a:t>
                </a:r>
                <a:r>
                  <a:rPr b="1" lang="en-AU" sz="12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</a:t>
                </a:r>
                <a:r>
                  <a:rPr b="1" lang="en-AU" sz="1200">
                    <a:solidFill>
                      <a:schemeClr val="accent1"/>
                    </a:solidFill>
                    <a:latin typeface="Arial"/>
                    <a:ea typeface="Arial"/>
                    <a:cs typeface="Arial"/>
                    <a:sym typeface="Arial"/>
                  </a:rPr>
                  <a:t>factors</a:t>
                </a:r>
                <a:endParaRPr/>
              </a:p>
            </p:txBody>
          </p:sp>
        </p:grpSp>
        <p:grpSp>
          <p:nvGrpSpPr>
            <p:cNvPr id="116" name="Google Shape;116;p2"/>
            <p:cNvGrpSpPr/>
            <p:nvPr/>
          </p:nvGrpSpPr>
          <p:grpSpPr>
            <a:xfrm>
              <a:off x="7086315" y="1924053"/>
              <a:ext cx="3327687" cy="1146173"/>
              <a:chOff x="5359114" y="4343400"/>
              <a:chExt cx="3327399" cy="1146195"/>
            </a:xfrm>
          </p:grpSpPr>
          <p:sp>
            <p:nvSpPr>
              <p:cNvPr id="117" name="Google Shape;117;p2"/>
              <p:cNvSpPr/>
              <p:nvPr/>
            </p:nvSpPr>
            <p:spPr>
              <a:xfrm>
                <a:off x="5359400" y="4343400"/>
                <a:ext cx="3327113" cy="1146195"/>
              </a:xfrm>
              <a:prstGeom prst="roundRect">
                <a:avLst>
                  <a:gd fmla="val 16667" name="adj"/>
                </a:avLst>
              </a:prstGeom>
              <a:solidFill>
                <a:srgbClr val="FAF9F9"/>
              </a:solidFill>
              <a:ln cap="flat" cmpd="sng" w="1905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2"/>
              <p:cNvSpPr txBox="1"/>
              <p:nvPr/>
            </p:nvSpPr>
            <p:spPr>
              <a:xfrm>
                <a:off x="5359114" y="4476750"/>
                <a:ext cx="3327399" cy="4060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accen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9" name="Google Shape;119;p2"/>
            <p:cNvGrpSpPr/>
            <p:nvPr/>
          </p:nvGrpSpPr>
          <p:grpSpPr>
            <a:xfrm>
              <a:off x="1758038" y="1975025"/>
              <a:ext cx="3342600" cy="1209871"/>
              <a:chOff x="5344200" y="4394372"/>
              <a:chExt cx="3342600" cy="1209894"/>
            </a:xfrm>
          </p:grpSpPr>
          <p:sp>
            <p:nvSpPr>
              <p:cNvPr id="120" name="Google Shape;120;p2"/>
              <p:cNvSpPr/>
              <p:nvPr/>
            </p:nvSpPr>
            <p:spPr>
              <a:xfrm>
                <a:off x="5344200" y="4394372"/>
                <a:ext cx="3327401" cy="1209894"/>
              </a:xfrm>
              <a:prstGeom prst="roundRect">
                <a:avLst>
                  <a:gd fmla="val 16667" name="adj"/>
                </a:avLst>
              </a:prstGeom>
              <a:solidFill>
                <a:srgbClr val="FAF9F9"/>
              </a:solidFill>
              <a:ln cap="flat" cmpd="sng" w="1905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2"/>
              <p:cNvSpPr txBox="1"/>
              <p:nvPr/>
            </p:nvSpPr>
            <p:spPr>
              <a:xfrm>
                <a:off x="5359399" y="4484235"/>
                <a:ext cx="3327401" cy="40605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accen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2" name="Google Shape;122;p2"/>
            <p:cNvGrpSpPr/>
            <p:nvPr/>
          </p:nvGrpSpPr>
          <p:grpSpPr>
            <a:xfrm>
              <a:off x="4762500" y="1624014"/>
              <a:ext cx="2667000" cy="433387"/>
              <a:chOff x="2971800" y="1600200"/>
              <a:chExt cx="2667000" cy="433590"/>
            </a:xfrm>
          </p:grpSpPr>
          <p:sp>
            <p:nvSpPr>
              <p:cNvPr id="123" name="Google Shape;123;p2"/>
              <p:cNvSpPr/>
              <p:nvPr/>
            </p:nvSpPr>
            <p:spPr>
              <a:xfrm>
                <a:off x="2971800" y="1600200"/>
                <a:ext cx="2667000" cy="433590"/>
              </a:xfrm>
              <a:prstGeom prst="roundRect">
                <a:avLst>
                  <a:gd fmla="val 16667" name="adj"/>
                </a:avLst>
              </a:prstGeom>
              <a:solidFill>
                <a:srgbClr val="FAF9F9"/>
              </a:solidFill>
              <a:ln cap="flat" cmpd="sng" w="19050">
                <a:solidFill>
                  <a:schemeClr val="accent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2"/>
              <p:cNvSpPr txBox="1"/>
              <p:nvPr/>
            </p:nvSpPr>
            <p:spPr>
              <a:xfrm>
                <a:off x="3048000" y="1614494"/>
                <a:ext cx="2514600" cy="2771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AU" sz="1200">
                    <a:solidFill>
                      <a:schemeClr val="accent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Sources of variation</a:t>
                </a:r>
                <a:endParaRPr/>
              </a:p>
            </p:txBody>
          </p:sp>
        </p:grpSp>
        <p:cxnSp>
          <p:nvCxnSpPr>
            <p:cNvPr id="125" name="Google Shape;125;p2"/>
            <p:cNvCxnSpPr/>
            <p:nvPr/>
          </p:nvCxnSpPr>
          <p:spPr>
            <a:xfrm flipH="1">
              <a:off x="6042025" y="2057401"/>
              <a:ext cx="12700" cy="1319213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126" name="Google Shape;126;p2"/>
            <p:cNvCxnSpPr/>
            <p:nvPr/>
          </p:nvCxnSpPr>
          <p:spPr>
            <a:xfrm flipH="1">
              <a:off x="6022976" y="4552951"/>
              <a:ext cx="11113" cy="1319213"/>
            </a:xfrm>
            <a:prstGeom prst="straightConnector1">
              <a:avLst/>
            </a:prstGeom>
            <a:noFill/>
            <a:ln cap="flat" cmpd="sng" w="38100">
              <a:solidFill>
                <a:schemeClr val="accent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127" name="Google Shape;127;p2"/>
          <p:cNvSpPr txBox="1"/>
          <p:nvPr/>
        </p:nvSpPr>
        <p:spPr>
          <a:xfrm>
            <a:off x="2677689" y="3242252"/>
            <a:ext cx="332740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Internal</a:t>
            </a:r>
            <a:r>
              <a:rPr lang="en-AU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(e.g. presence or absence of hormones) and </a:t>
            </a:r>
            <a:r>
              <a:rPr lang="en-AU" sz="1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external</a:t>
            </a:r>
            <a:r>
              <a:rPr lang="en-AU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environmental factors (e.g. temperature and light intensity)</a:t>
            </a:r>
            <a:endParaRPr/>
          </a:p>
        </p:txBody>
      </p:sp>
      <p:sp>
        <p:nvSpPr>
          <p:cNvPr id="128" name="Google Shape;128;p2"/>
          <p:cNvSpPr txBox="1"/>
          <p:nvPr/>
        </p:nvSpPr>
        <p:spPr>
          <a:xfrm>
            <a:off x="6990065" y="3101322"/>
            <a:ext cx="332783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Epigenetics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Chemicals that can switch genes on or off (only changes phenotypes, not genotypes)</a:t>
            </a:r>
            <a:endParaRPr/>
          </a:p>
        </p:txBody>
      </p:sp>
      <p:grpSp>
        <p:nvGrpSpPr>
          <p:cNvPr id="129" name="Google Shape;129;p2"/>
          <p:cNvGrpSpPr/>
          <p:nvPr/>
        </p:nvGrpSpPr>
        <p:grpSpPr>
          <a:xfrm>
            <a:off x="2916244" y="4602668"/>
            <a:ext cx="6080772" cy="2180276"/>
            <a:chOff x="1030" y="210344"/>
            <a:chExt cx="6080772" cy="2180276"/>
          </a:xfrm>
        </p:grpSpPr>
        <p:sp>
          <p:nvSpPr>
            <p:cNvPr id="130" name="Google Shape;130;p2"/>
            <p:cNvSpPr/>
            <p:nvPr/>
          </p:nvSpPr>
          <p:spPr>
            <a:xfrm>
              <a:off x="1030" y="862930"/>
              <a:ext cx="1600203" cy="415044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2"/>
            <p:cNvSpPr txBox="1"/>
            <p:nvPr/>
          </p:nvSpPr>
          <p:spPr>
            <a:xfrm>
              <a:off x="13186" y="875086"/>
              <a:ext cx="1575891" cy="3907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Sexual reproduction</a:t>
              </a: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 rot="-2142401">
              <a:off x="1527143" y="812738"/>
              <a:ext cx="788262" cy="55371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2"/>
            <p:cNvSpPr txBox="1"/>
            <p:nvPr/>
          </p:nvSpPr>
          <p:spPr>
            <a:xfrm rot="-2142401">
              <a:off x="1901567" y="820717"/>
              <a:ext cx="39413" cy="394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2241314" y="210344"/>
              <a:ext cx="1600203" cy="800101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5" name="Google Shape;135;p2"/>
            <p:cNvSpPr txBox="1"/>
            <p:nvPr/>
          </p:nvSpPr>
          <p:spPr>
            <a:xfrm>
              <a:off x="2264748" y="233778"/>
              <a:ext cx="1553335" cy="7532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Random fertilisation/mating</a:t>
              </a:r>
              <a:endParaRPr/>
            </a:p>
          </p:txBody>
        </p:sp>
        <p:sp>
          <p:nvSpPr>
            <p:cNvPr id="136" name="Google Shape;136;p2"/>
            <p:cNvSpPr/>
            <p:nvPr/>
          </p:nvSpPr>
          <p:spPr>
            <a:xfrm rot="2142401">
              <a:off x="1527143" y="1272796"/>
              <a:ext cx="788262" cy="55371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2"/>
            <p:cNvSpPr txBox="1"/>
            <p:nvPr/>
          </p:nvSpPr>
          <p:spPr>
            <a:xfrm rot="2142401">
              <a:off x="1901567" y="1280775"/>
              <a:ext cx="39413" cy="394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2"/>
            <p:cNvSpPr/>
            <p:nvPr/>
          </p:nvSpPr>
          <p:spPr>
            <a:xfrm>
              <a:off x="2241314" y="1130460"/>
              <a:ext cx="1600203" cy="800101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2"/>
            <p:cNvSpPr txBox="1"/>
            <p:nvPr/>
          </p:nvSpPr>
          <p:spPr>
            <a:xfrm>
              <a:off x="2264748" y="1153894"/>
              <a:ext cx="1553335" cy="7532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Meiosis</a:t>
              </a:r>
              <a:endParaRPr/>
            </a:p>
          </p:txBody>
        </p:sp>
        <p:sp>
          <p:nvSpPr>
            <p:cNvPr id="140" name="Google Shape;140;p2"/>
            <p:cNvSpPr/>
            <p:nvPr/>
          </p:nvSpPr>
          <p:spPr>
            <a:xfrm rot="-2142401">
              <a:off x="3767427" y="1272796"/>
              <a:ext cx="788262" cy="55371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2"/>
            <p:cNvSpPr txBox="1"/>
            <p:nvPr/>
          </p:nvSpPr>
          <p:spPr>
            <a:xfrm rot="-2142401">
              <a:off x="4141852" y="1280775"/>
              <a:ext cx="39413" cy="394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2"/>
            <p:cNvSpPr/>
            <p:nvPr/>
          </p:nvSpPr>
          <p:spPr>
            <a:xfrm>
              <a:off x="4481599" y="670402"/>
              <a:ext cx="1600203" cy="800101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2"/>
            <p:cNvSpPr txBox="1"/>
            <p:nvPr/>
          </p:nvSpPr>
          <p:spPr>
            <a:xfrm>
              <a:off x="4505033" y="693836"/>
              <a:ext cx="1553335" cy="7532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Crossing Over</a:t>
              </a:r>
              <a:endParaRPr/>
            </a:p>
          </p:txBody>
        </p:sp>
        <p:sp>
          <p:nvSpPr>
            <p:cNvPr id="144" name="Google Shape;144;p2"/>
            <p:cNvSpPr/>
            <p:nvPr/>
          </p:nvSpPr>
          <p:spPr>
            <a:xfrm rot="2142401">
              <a:off x="3767427" y="1732855"/>
              <a:ext cx="788262" cy="55371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2"/>
            <p:cNvSpPr txBox="1"/>
            <p:nvPr/>
          </p:nvSpPr>
          <p:spPr>
            <a:xfrm rot="2142401">
              <a:off x="4141852" y="1740834"/>
              <a:ext cx="39413" cy="3941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Google Shape;146;p2"/>
            <p:cNvSpPr/>
            <p:nvPr/>
          </p:nvSpPr>
          <p:spPr>
            <a:xfrm>
              <a:off x="4481599" y="1590519"/>
              <a:ext cx="1600203" cy="800101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chemeClr val="lt1"/>
                </a:gs>
                <a:gs pos="50000">
                  <a:schemeClr val="lt1"/>
                </a:gs>
                <a:gs pos="100000">
                  <a:schemeClr val="lt1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7" name="Google Shape;147;p2"/>
            <p:cNvSpPr txBox="1"/>
            <p:nvPr/>
          </p:nvSpPr>
          <p:spPr>
            <a:xfrm>
              <a:off x="4505033" y="1613953"/>
              <a:ext cx="1553335" cy="7532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Random Assortment</a:t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"/>
          <p:cNvSpPr txBox="1"/>
          <p:nvPr>
            <p:ph type="title"/>
          </p:nvPr>
        </p:nvSpPr>
        <p:spPr>
          <a:xfrm>
            <a:off x="425090" y="653391"/>
            <a:ext cx="905582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roid Sans Mono"/>
              <a:buNone/>
            </a:pPr>
            <a: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  <a:t>Topic Question 3: </a:t>
            </a:r>
            <a:b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</a:br>
            <a:b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</a:br>
            <a:r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Genetic Variation is a prerequisite for evolution. Mutation is one source of genetic variation and meiosis is another. Name and describe the two ways in which meiosis produces genetic variation </a:t>
            </a:r>
            <a:br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 marks</a:t>
            </a:r>
            <a:br>
              <a:rPr b="0" i="0" lang="en-AU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AU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12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" name="Google Shape;157;p4"/>
          <p:cNvGrpSpPr/>
          <p:nvPr/>
        </p:nvGrpSpPr>
        <p:grpSpPr>
          <a:xfrm>
            <a:off x="154112" y="289368"/>
            <a:ext cx="9608182" cy="6419658"/>
            <a:chOff x="154112" y="1191802"/>
            <a:chExt cx="9608182" cy="5517223"/>
          </a:xfrm>
        </p:grpSpPr>
        <p:cxnSp>
          <p:nvCxnSpPr>
            <p:cNvPr id="158" name="Google Shape;158;p4"/>
            <p:cNvCxnSpPr/>
            <p:nvPr/>
          </p:nvCxnSpPr>
          <p:spPr>
            <a:xfrm>
              <a:off x="2838694" y="1191802"/>
              <a:ext cx="0" cy="551722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59" name="Google Shape;159;p4"/>
            <p:cNvCxnSpPr/>
            <p:nvPr/>
          </p:nvCxnSpPr>
          <p:spPr>
            <a:xfrm>
              <a:off x="154112" y="3726451"/>
              <a:ext cx="9608182" cy="74488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60" name="Google Shape;160;p4"/>
          <p:cNvSpPr txBox="1"/>
          <p:nvPr>
            <p:ph type="title"/>
          </p:nvPr>
        </p:nvSpPr>
        <p:spPr>
          <a:xfrm>
            <a:off x="507252" y="4668463"/>
            <a:ext cx="1978303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roid Sans Mono"/>
              <a:buNone/>
            </a:pPr>
            <a: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  <a:t>Topic Question 5:</a:t>
            </a:r>
            <a:b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</a:br>
            <a:b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</a:br>
            <a:r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 the difference between a somatic and a germline mutation</a:t>
            </a:r>
            <a:br>
              <a:rPr b="0" i="0" lang="en-AU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AU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12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4"/>
          <p:cNvSpPr txBox="1"/>
          <p:nvPr/>
        </p:nvSpPr>
        <p:spPr>
          <a:xfrm>
            <a:off x="512982" y="1421085"/>
            <a:ext cx="1972573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4: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 </a:t>
            </a: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Mutation is said to be the ultimate source of variation. Explain what is meant by this statement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urquoise,aqua,line,clip Art,symbol,graphics - Genetic Mutation Clipart, HD  Png Download - kindpng" id="162" name="Google Shape;16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00739" y="653872"/>
            <a:ext cx="1249177" cy="201887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somatic mutation" id="163" name="Google Shape;163;p4"/>
          <p:cNvPicPr preferRelativeResize="0"/>
          <p:nvPr>
            <p:ph idx="1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594842" y="3515673"/>
            <a:ext cx="3387915" cy="2993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"/>
          <p:cNvSpPr txBox="1"/>
          <p:nvPr>
            <p:ph type="title"/>
          </p:nvPr>
        </p:nvSpPr>
        <p:spPr>
          <a:xfrm>
            <a:off x="517526" y="643148"/>
            <a:ext cx="1978303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roid Sans Mono"/>
              <a:buNone/>
            </a:pPr>
            <a: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  <a:t>Topic Question 6:</a:t>
            </a:r>
            <a:b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</a:br>
            <a:b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</a:br>
            <a:r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the consequences of a mutation occurring in a germline cell and in a somatic cell</a:t>
            </a:r>
            <a:br>
              <a:rPr b="0" i="0" lang="en-AU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AU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12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9" name="Google Shape;169;p5"/>
          <p:cNvGrpSpPr/>
          <p:nvPr/>
        </p:nvGrpSpPr>
        <p:grpSpPr>
          <a:xfrm>
            <a:off x="148909" y="289368"/>
            <a:ext cx="9608182" cy="6419658"/>
            <a:chOff x="148909" y="1191802"/>
            <a:chExt cx="9608182" cy="5517223"/>
          </a:xfrm>
        </p:grpSpPr>
        <p:cxnSp>
          <p:nvCxnSpPr>
            <p:cNvPr id="170" name="Google Shape;170;p5"/>
            <p:cNvCxnSpPr/>
            <p:nvPr/>
          </p:nvCxnSpPr>
          <p:spPr>
            <a:xfrm>
              <a:off x="2838694" y="1191802"/>
              <a:ext cx="0" cy="551722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71" name="Google Shape;171;p5"/>
            <p:cNvCxnSpPr/>
            <p:nvPr/>
          </p:nvCxnSpPr>
          <p:spPr>
            <a:xfrm>
              <a:off x="148909" y="3673471"/>
              <a:ext cx="9608182" cy="74488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72" name="Google Shape;172;p5"/>
          <p:cNvSpPr txBox="1"/>
          <p:nvPr/>
        </p:nvSpPr>
        <p:spPr>
          <a:xfrm>
            <a:off x="423346" y="3988450"/>
            <a:ext cx="1978303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roid Sans Mono"/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7:</a:t>
            </a:r>
            <a:b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</a:br>
            <a:b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</a:b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causes of mutations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73" name="Google Shape;173;p5"/>
          <p:cNvGraphicFramePr/>
          <p:nvPr/>
        </p:nvGraphicFramePr>
        <p:xfrm>
          <a:off x="2995893" y="220797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{3858ADBC-EF88-43DC-832F-B5FE826BA60C}</a:tableStyleId>
              </a:tblPr>
              <a:tblGrid>
                <a:gridCol w="3302000"/>
                <a:gridCol w="33020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 u="none" cap="none" strike="noStrike"/>
                        <a:t>Consequences of Germline mutation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Consequences of somatic mutation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pSp>
        <p:nvGrpSpPr>
          <p:cNvPr id="174" name="Google Shape;174;p5"/>
          <p:cNvGrpSpPr/>
          <p:nvPr/>
        </p:nvGrpSpPr>
        <p:grpSpPr>
          <a:xfrm>
            <a:off x="3904906" y="3380821"/>
            <a:ext cx="4504728" cy="3176758"/>
            <a:chOff x="210370" y="754"/>
            <a:chExt cx="4504728" cy="3176758"/>
          </a:xfrm>
        </p:grpSpPr>
        <p:sp>
          <p:nvSpPr>
            <p:cNvPr id="175" name="Google Shape;175;p5"/>
            <p:cNvSpPr/>
            <p:nvPr/>
          </p:nvSpPr>
          <p:spPr>
            <a:xfrm>
              <a:off x="2716607" y="2288956"/>
              <a:ext cx="333081" cy="63468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5"/>
            <p:cNvSpPr txBox="1"/>
            <p:nvPr/>
          </p:nvSpPr>
          <p:spPr>
            <a:xfrm>
              <a:off x="2865229" y="2588378"/>
              <a:ext cx="35838" cy="358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2716607" y="2243236"/>
              <a:ext cx="333081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5"/>
            <p:cNvSpPr txBox="1"/>
            <p:nvPr/>
          </p:nvSpPr>
          <p:spPr>
            <a:xfrm>
              <a:off x="2874821" y="2280629"/>
              <a:ext cx="16654" cy="16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2716607" y="1654272"/>
              <a:ext cx="333081" cy="634683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5"/>
            <p:cNvSpPr txBox="1"/>
            <p:nvPr/>
          </p:nvSpPr>
          <p:spPr>
            <a:xfrm>
              <a:off x="2865229" y="1953695"/>
              <a:ext cx="35838" cy="358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718116" y="1336930"/>
              <a:ext cx="333081" cy="952025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60000" y="0"/>
                  </a:lnTo>
                  <a:lnTo>
                    <a:pt x="6000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5"/>
            <p:cNvSpPr txBox="1"/>
            <p:nvPr/>
          </p:nvSpPr>
          <p:spPr>
            <a:xfrm>
              <a:off x="859441" y="1787728"/>
              <a:ext cx="50430" cy="504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2716607" y="973868"/>
              <a:ext cx="333081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5"/>
            <p:cNvSpPr txBox="1"/>
            <p:nvPr/>
          </p:nvSpPr>
          <p:spPr>
            <a:xfrm>
              <a:off x="2874821" y="1011261"/>
              <a:ext cx="16654" cy="16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718116" y="1019588"/>
              <a:ext cx="333081" cy="317341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5"/>
            <p:cNvSpPr txBox="1"/>
            <p:nvPr/>
          </p:nvSpPr>
          <p:spPr>
            <a:xfrm>
              <a:off x="873155" y="1166758"/>
              <a:ext cx="23002" cy="230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2716607" y="339185"/>
              <a:ext cx="333081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12700">
              <a:solidFill>
                <a:srgbClr val="3A66B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5"/>
            <p:cNvSpPr txBox="1"/>
            <p:nvPr/>
          </p:nvSpPr>
          <p:spPr>
            <a:xfrm>
              <a:off x="2874821" y="376578"/>
              <a:ext cx="16654" cy="166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718116" y="384905"/>
              <a:ext cx="333081" cy="952025"/>
            </a:xfrm>
            <a:custGeom>
              <a:rect b="b" l="l" r="r" t="t"/>
              <a:pathLst>
                <a:path extrusionOk="0" h="120000" w="120000">
                  <a:moveTo>
                    <a:pt x="0" y="120000"/>
                  </a:moveTo>
                  <a:lnTo>
                    <a:pt x="60000" y="120000"/>
                  </a:lnTo>
                  <a:lnTo>
                    <a:pt x="60000" y="0"/>
                  </a:lnTo>
                  <a:lnTo>
                    <a:pt x="120000" y="0"/>
                  </a:lnTo>
                </a:path>
              </a:pathLst>
            </a:custGeom>
            <a:noFill/>
            <a:ln cap="flat" cmpd="sng" w="12700">
              <a:solidFill>
                <a:srgbClr val="345A9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5"/>
            <p:cNvSpPr txBox="1"/>
            <p:nvPr/>
          </p:nvSpPr>
          <p:spPr>
            <a:xfrm>
              <a:off x="859441" y="835702"/>
              <a:ext cx="50430" cy="504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5"/>
            <p:cNvSpPr/>
            <p:nvPr/>
          </p:nvSpPr>
          <p:spPr>
            <a:xfrm rot="-5400000">
              <a:off x="-871933" y="1083057"/>
              <a:ext cx="2672352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5"/>
            <p:cNvSpPr txBox="1"/>
            <p:nvPr/>
          </p:nvSpPr>
          <p:spPr>
            <a:xfrm rot="-5400000">
              <a:off x="-871933" y="1083057"/>
              <a:ext cx="2672352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Causes of mutation</a:t>
              </a: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1051198" y="131031"/>
              <a:ext cx="1665409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5"/>
            <p:cNvSpPr txBox="1"/>
            <p:nvPr/>
          </p:nvSpPr>
          <p:spPr>
            <a:xfrm>
              <a:off x="1051198" y="131031"/>
              <a:ext cx="1665409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Cell Division</a:t>
              </a:r>
              <a:endParaRPr/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3049689" y="131031"/>
              <a:ext cx="1665409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5"/>
            <p:cNvSpPr txBox="1"/>
            <p:nvPr/>
          </p:nvSpPr>
          <p:spPr>
            <a:xfrm>
              <a:off x="3049689" y="131031"/>
              <a:ext cx="1665409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0950" spcFirstLastPara="1" rIns="20950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5"/>
            <p:cNvSpPr/>
            <p:nvPr/>
          </p:nvSpPr>
          <p:spPr>
            <a:xfrm>
              <a:off x="1051198" y="765715"/>
              <a:ext cx="1665409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5"/>
            <p:cNvSpPr txBox="1"/>
            <p:nvPr/>
          </p:nvSpPr>
          <p:spPr>
            <a:xfrm>
              <a:off x="1051198" y="765715"/>
              <a:ext cx="1665409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Replication errors</a:t>
              </a:r>
              <a:endParaRPr/>
            </a:p>
          </p:txBody>
        </p:sp>
        <p:sp>
          <p:nvSpPr>
            <p:cNvPr id="199" name="Google Shape;199;p5"/>
            <p:cNvSpPr/>
            <p:nvPr/>
          </p:nvSpPr>
          <p:spPr>
            <a:xfrm>
              <a:off x="3049689" y="765715"/>
              <a:ext cx="1665409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5"/>
            <p:cNvSpPr txBox="1"/>
            <p:nvPr/>
          </p:nvSpPr>
          <p:spPr>
            <a:xfrm>
              <a:off x="3049689" y="765715"/>
              <a:ext cx="1665409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0950" spcFirstLastPara="1" rIns="20950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5"/>
            <p:cNvSpPr/>
            <p:nvPr/>
          </p:nvSpPr>
          <p:spPr>
            <a:xfrm>
              <a:off x="1051198" y="2035082"/>
              <a:ext cx="1665409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5"/>
            <p:cNvSpPr txBox="1"/>
            <p:nvPr/>
          </p:nvSpPr>
          <p:spPr>
            <a:xfrm>
              <a:off x="1051198" y="2035082"/>
              <a:ext cx="1665409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00" lIns="7600" spcFirstLastPara="1" rIns="7600" wrap="square" tIns="76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AU" sz="12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Mutagens</a:t>
              </a:r>
              <a:endParaRPr/>
            </a:p>
          </p:txBody>
        </p:sp>
        <p:sp>
          <p:nvSpPr>
            <p:cNvPr id="203" name="Google Shape;203;p5"/>
            <p:cNvSpPr/>
            <p:nvPr/>
          </p:nvSpPr>
          <p:spPr>
            <a:xfrm>
              <a:off x="3049689" y="1400399"/>
              <a:ext cx="1665409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5"/>
            <p:cNvSpPr txBox="1"/>
            <p:nvPr/>
          </p:nvSpPr>
          <p:spPr>
            <a:xfrm>
              <a:off x="3049689" y="1400399"/>
              <a:ext cx="1665409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0950" spcFirstLastPara="1" rIns="20950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5"/>
            <p:cNvSpPr/>
            <p:nvPr/>
          </p:nvSpPr>
          <p:spPr>
            <a:xfrm>
              <a:off x="3049689" y="2035082"/>
              <a:ext cx="1665409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5"/>
            <p:cNvSpPr txBox="1"/>
            <p:nvPr/>
          </p:nvSpPr>
          <p:spPr>
            <a:xfrm>
              <a:off x="3049689" y="2035082"/>
              <a:ext cx="1665409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0950" spcFirstLastPara="1" rIns="20950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5"/>
            <p:cNvSpPr/>
            <p:nvPr/>
          </p:nvSpPr>
          <p:spPr>
            <a:xfrm>
              <a:off x="3049689" y="2669766"/>
              <a:ext cx="1665409" cy="507746"/>
            </a:xfrm>
            <a:prstGeom prst="rect">
              <a:avLst/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5"/>
            <p:cNvSpPr txBox="1"/>
            <p:nvPr/>
          </p:nvSpPr>
          <p:spPr>
            <a:xfrm>
              <a:off x="3049689" y="2669766"/>
              <a:ext cx="1665409" cy="50774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950" lIns="20950" spcFirstLastPara="1" rIns="20950" wrap="square" tIns="20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3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6"/>
          <p:cNvSpPr txBox="1"/>
          <p:nvPr>
            <p:ph type="title"/>
          </p:nvPr>
        </p:nvSpPr>
        <p:spPr>
          <a:xfrm>
            <a:off x="517526" y="643148"/>
            <a:ext cx="1978303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roid Sans Mono"/>
              <a:buNone/>
            </a:pPr>
            <a: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  <a:t>Topic Question 8:</a:t>
            </a:r>
            <a:b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</a:br>
            <a:br>
              <a:rPr b="1" i="0" lang="en-AU" sz="1200" u="none" cap="none" strike="noStrike">
                <a:latin typeface="Droid Sans Mono"/>
                <a:ea typeface="Droid Sans Mono"/>
                <a:cs typeface="Droid Sans Mono"/>
                <a:sym typeface="Droid Sans Mono"/>
              </a:rPr>
            </a:br>
            <a:r>
              <a:rPr b="0" i="0" lang="en-A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Define the term mutagen</a:t>
            </a:r>
            <a:br>
              <a:rPr b="0" i="0" lang="en-AU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AU" sz="12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12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14" name="Google Shape;214;p6"/>
          <p:cNvGrpSpPr/>
          <p:nvPr/>
        </p:nvGrpSpPr>
        <p:grpSpPr>
          <a:xfrm>
            <a:off x="148908" y="289368"/>
            <a:ext cx="9608182" cy="6419658"/>
            <a:chOff x="148908" y="1191802"/>
            <a:chExt cx="9608182" cy="5517223"/>
          </a:xfrm>
        </p:grpSpPr>
        <p:cxnSp>
          <p:nvCxnSpPr>
            <p:cNvPr id="215" name="Google Shape;215;p6"/>
            <p:cNvCxnSpPr/>
            <p:nvPr/>
          </p:nvCxnSpPr>
          <p:spPr>
            <a:xfrm>
              <a:off x="2520200" y="1191802"/>
              <a:ext cx="0" cy="551722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16" name="Google Shape;216;p6"/>
            <p:cNvCxnSpPr/>
            <p:nvPr/>
          </p:nvCxnSpPr>
          <p:spPr>
            <a:xfrm>
              <a:off x="148908" y="2048000"/>
              <a:ext cx="9608182" cy="74488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17" name="Google Shape;217;p6"/>
          <p:cNvSpPr txBox="1"/>
          <p:nvPr/>
        </p:nvSpPr>
        <p:spPr>
          <a:xfrm>
            <a:off x="402798" y="2481450"/>
            <a:ext cx="1978303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Droid Sans Mono"/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9:</a:t>
            </a:r>
            <a:b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</a:b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Explain, including examples, how physical mutagens in the environment can cause mutations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8" name="Google Shape;218;p6"/>
          <p:cNvGraphicFramePr/>
          <p:nvPr/>
        </p:nvGraphicFramePr>
        <p:xfrm>
          <a:off x="2697546" y="15320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{3858ADBC-EF88-43DC-832F-B5FE826BA60C}</a:tableStyleId>
              </a:tblPr>
              <a:tblGrid>
                <a:gridCol w="1068725"/>
                <a:gridCol w="1996925"/>
                <a:gridCol w="1996925"/>
                <a:gridCol w="1996925"/>
              </a:tblGrid>
              <a:tr h="4546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Mutagen Type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Physical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Chemical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Biological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9060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Examples the mutagen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1212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Effects of mutagen on DNA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26017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Specific example of the mutagen causing a mutation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7"/>
          <p:cNvGrpSpPr/>
          <p:nvPr/>
        </p:nvGrpSpPr>
        <p:grpSpPr>
          <a:xfrm>
            <a:off x="148909" y="289368"/>
            <a:ext cx="9608182" cy="6419658"/>
            <a:chOff x="148909" y="1191802"/>
            <a:chExt cx="9608182" cy="5517223"/>
          </a:xfrm>
        </p:grpSpPr>
        <p:cxnSp>
          <p:nvCxnSpPr>
            <p:cNvPr id="224" name="Google Shape;224;p7"/>
            <p:cNvCxnSpPr/>
            <p:nvPr/>
          </p:nvCxnSpPr>
          <p:spPr>
            <a:xfrm>
              <a:off x="2838694" y="1191802"/>
              <a:ext cx="0" cy="551722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25" name="Google Shape;225;p7"/>
            <p:cNvCxnSpPr/>
            <p:nvPr/>
          </p:nvCxnSpPr>
          <p:spPr>
            <a:xfrm>
              <a:off x="148909" y="3529067"/>
              <a:ext cx="9608182" cy="74488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26" name="Google Shape;226;p7"/>
          <p:cNvSpPr txBox="1"/>
          <p:nvPr/>
        </p:nvSpPr>
        <p:spPr>
          <a:xfrm>
            <a:off x="421341" y="1322181"/>
            <a:ext cx="1972538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10: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a gene mutation?</a:t>
            </a:r>
            <a:b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p7"/>
          <p:cNvSpPr txBox="1"/>
          <p:nvPr/>
        </p:nvSpPr>
        <p:spPr>
          <a:xfrm>
            <a:off x="252974" y="3934737"/>
            <a:ext cx="234312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11: </a:t>
            </a:r>
            <a:r>
              <a:rPr b="1"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three types of point mutations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8" name="Google Shape;228;p7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15434" t="0"/>
          <a:stretch/>
        </p:blipFill>
        <p:spPr>
          <a:xfrm>
            <a:off x="3425668" y="3729029"/>
            <a:ext cx="3399039" cy="1898328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7"/>
          <p:cNvSpPr txBox="1"/>
          <p:nvPr/>
        </p:nvSpPr>
        <p:spPr>
          <a:xfrm>
            <a:off x="5272406" y="4817179"/>
            <a:ext cx="1757769" cy="1538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7"/>
          <p:cNvSpPr txBox="1"/>
          <p:nvPr/>
        </p:nvSpPr>
        <p:spPr>
          <a:xfrm>
            <a:off x="5309538" y="5441660"/>
            <a:ext cx="1757769" cy="1538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7"/>
          <p:cNvSpPr txBox="1"/>
          <p:nvPr/>
        </p:nvSpPr>
        <p:spPr>
          <a:xfrm>
            <a:off x="5309538" y="4200693"/>
            <a:ext cx="1757769" cy="1538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6" name="Google Shape;236;p8"/>
          <p:cNvCxnSpPr/>
          <p:nvPr/>
        </p:nvCxnSpPr>
        <p:spPr>
          <a:xfrm>
            <a:off x="2838694" y="289368"/>
            <a:ext cx="0" cy="6419658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7" name="Google Shape;237;p8"/>
          <p:cNvSpPr txBox="1"/>
          <p:nvPr/>
        </p:nvSpPr>
        <p:spPr>
          <a:xfrm>
            <a:off x="441889" y="1355753"/>
            <a:ext cx="195926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12: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possible effects of a substitution mutation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38" name="Google Shape;238;p8"/>
          <p:cNvGraphicFramePr/>
          <p:nvPr/>
        </p:nvGraphicFramePr>
        <p:xfrm>
          <a:off x="3020604" y="2071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{3858ADBC-EF88-43DC-832F-B5FE826BA60C}</a:tableStyleId>
              </a:tblPr>
              <a:tblGrid>
                <a:gridCol w="1150700"/>
                <a:gridCol w="1867075"/>
                <a:gridCol w="1867075"/>
                <a:gridCol w="1867075"/>
              </a:tblGrid>
              <a:tr h="5935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Type of Substitution mutation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Silent or Synonymous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Nonsense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Missense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981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Explanation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19129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Effect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  <a:tr h="27979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AU" sz="1200"/>
                        <a:t>Deleterious or beneficial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oogle Shape;243;p9"/>
          <p:cNvGrpSpPr/>
          <p:nvPr/>
        </p:nvGrpSpPr>
        <p:grpSpPr>
          <a:xfrm>
            <a:off x="154112" y="289368"/>
            <a:ext cx="9608182" cy="6419658"/>
            <a:chOff x="154112" y="1191802"/>
            <a:chExt cx="9608182" cy="5517223"/>
          </a:xfrm>
        </p:grpSpPr>
        <p:cxnSp>
          <p:nvCxnSpPr>
            <p:cNvPr id="244" name="Google Shape;244;p9"/>
            <p:cNvCxnSpPr/>
            <p:nvPr/>
          </p:nvCxnSpPr>
          <p:spPr>
            <a:xfrm>
              <a:off x="2838694" y="1191802"/>
              <a:ext cx="0" cy="551722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45" name="Google Shape;245;p9"/>
            <p:cNvCxnSpPr/>
            <p:nvPr/>
          </p:nvCxnSpPr>
          <p:spPr>
            <a:xfrm>
              <a:off x="154112" y="3398178"/>
              <a:ext cx="9608182" cy="74488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246" name="Google Shape;246;p9"/>
          <p:cNvSpPr txBox="1"/>
          <p:nvPr/>
        </p:nvSpPr>
        <p:spPr>
          <a:xfrm>
            <a:off x="441889" y="1355753"/>
            <a:ext cx="195926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13: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possible effects of a deletion or insertion mutation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9"/>
          <p:cNvSpPr txBox="1"/>
          <p:nvPr/>
        </p:nvSpPr>
        <p:spPr>
          <a:xfrm>
            <a:off x="441889" y="3571795"/>
            <a:ext cx="1959266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AU" sz="1200">
                <a:latin typeface="Droid Sans Mono"/>
                <a:ea typeface="Droid Sans Mono"/>
                <a:cs typeface="Droid Sans Mono"/>
                <a:sym typeface="Droid Sans Mono"/>
              </a:rPr>
              <a:t>Topic Question 14: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Droid Sans Mono"/>
              <a:ea typeface="Droid Sans Mono"/>
              <a:cs typeface="Droid Sans Mono"/>
              <a:sym typeface="Droid Sans Mon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A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the possible effects of a deletion or insertion if the mutated DNA sequence is transcribed in mRNA</a:t>
            </a: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AU" sz="12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sz="12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2022-01-25T02:40:38Z</dcterms:created>
  <dc:creator>RAYNER Elizabeth [Rossmoyne Senior High School]</dc:creator>
</cp:coreProperties>
</file>